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59" r:id="rId3"/>
    <p:sldId id="285" r:id="rId4"/>
    <p:sldId id="262" r:id="rId5"/>
    <p:sldId id="263" r:id="rId6"/>
    <p:sldId id="261" r:id="rId7"/>
    <p:sldId id="264" r:id="rId8"/>
    <p:sldId id="267" r:id="rId9"/>
    <p:sldId id="284" r:id="rId10"/>
    <p:sldId id="277" r:id="rId11"/>
    <p:sldId id="281" r:id="rId12"/>
    <p:sldId id="268" r:id="rId13"/>
    <p:sldId id="283" r:id="rId14"/>
    <p:sldId id="278" r:id="rId15"/>
    <p:sldId id="279" r:id="rId16"/>
    <p:sldId id="288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f5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6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3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6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উইকিপিডিয়া</a:t>
            </a:r>
            <a:r>
              <a:rPr lang="en-US" dirty="0"/>
              <a:t> </a:t>
            </a:r>
            <a:r>
              <a:rPr lang="en-US" dirty="0" err="1"/>
              <a:t>হতে</a:t>
            </a:r>
            <a:r>
              <a:rPr lang="en-US" dirty="0"/>
              <a:t> </a:t>
            </a:r>
            <a:r>
              <a:rPr lang="en-US" dirty="0" err="1"/>
              <a:t>প্রাপ্ত</a:t>
            </a:r>
            <a:r>
              <a:rPr lang="en-US" dirty="0"/>
              <a:t> </a:t>
            </a:r>
            <a:r>
              <a:rPr lang="en-US" dirty="0" err="1"/>
              <a:t>তথ্য</a:t>
            </a:r>
            <a:r>
              <a:rPr lang="en-US" baseline="0" dirty="0"/>
              <a:t> ১৭ </a:t>
            </a:r>
            <a:r>
              <a:rPr lang="en-US" baseline="0" dirty="0" err="1"/>
              <a:t>নং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হলো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7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শিমুল,শিউলি,কদম,আমের</a:t>
            </a:r>
            <a:r>
              <a:rPr lang="en-US" baseline="0" dirty="0"/>
              <a:t> </a:t>
            </a:r>
            <a:r>
              <a:rPr lang="en-US" baseline="0" dirty="0" err="1"/>
              <a:t>মুকুল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en-US" baseline="0" dirty="0"/>
              <a:t> </a:t>
            </a: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6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5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9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5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ফুল</a:t>
            </a:r>
            <a:r>
              <a:rPr lang="en-US" dirty="0"/>
              <a:t> </a:t>
            </a:r>
            <a:r>
              <a:rPr lang="en-US" dirty="0" err="1"/>
              <a:t>প্রদর্শন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,</a:t>
            </a:r>
            <a:r>
              <a:rPr lang="en-US" baseline="0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ফুল</a:t>
            </a:r>
            <a:r>
              <a:rPr lang="en-US" baseline="0" dirty="0"/>
              <a:t> </a:t>
            </a:r>
            <a:r>
              <a:rPr lang="en-US" baseline="0" dirty="0" err="1"/>
              <a:t>আঁকতে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বিভিন্ন</a:t>
            </a:r>
            <a:r>
              <a:rPr lang="en-US" baseline="0" dirty="0"/>
              <a:t> </a:t>
            </a:r>
            <a:r>
              <a:rPr lang="en-US" baseline="0" dirty="0" err="1"/>
              <a:t>অংশ</a:t>
            </a:r>
            <a:r>
              <a:rPr lang="en-US" baseline="0" dirty="0"/>
              <a:t> </a:t>
            </a:r>
            <a:r>
              <a:rPr lang="en-US" baseline="0" dirty="0" err="1"/>
              <a:t>চি্হ্নিত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এ </a:t>
            </a:r>
            <a:r>
              <a:rPr lang="en-US" dirty="0" err="1"/>
              <a:t>কাজের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দুধরনের</a:t>
            </a:r>
            <a:r>
              <a:rPr lang="en-US" baseline="0" dirty="0"/>
              <a:t> </a:t>
            </a:r>
            <a:r>
              <a:rPr lang="en-US" baseline="0" dirty="0" err="1"/>
              <a:t>উদ্ভিদ</a:t>
            </a:r>
            <a:r>
              <a:rPr lang="en-US" baseline="0" dirty="0"/>
              <a:t> </a:t>
            </a:r>
            <a:r>
              <a:rPr lang="en-US" baseline="0" dirty="0" err="1"/>
              <a:t>শ্রেণিতে</a:t>
            </a:r>
            <a:r>
              <a:rPr lang="en-US" baseline="0" dirty="0"/>
              <a:t> </a:t>
            </a:r>
            <a:r>
              <a:rPr lang="en-US" baseline="0" dirty="0" err="1"/>
              <a:t>দেখানো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2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0"/>
            <a:ext cx="714971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44669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2667000" y="228600"/>
            <a:ext cx="37338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4579" name="Picture 3" descr="C:\Users\user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5916" y="1219200"/>
            <a:ext cx="3918857" cy="3429000"/>
          </a:xfrm>
          <a:prstGeom prst="rect">
            <a:avLst/>
          </a:prstGeom>
          <a:noFill/>
        </p:spPr>
      </p:pic>
      <p:pic>
        <p:nvPicPr>
          <p:cNvPr id="24580" name="Picture 4" descr="C:\Users\user\Pictures\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19200"/>
            <a:ext cx="4419600" cy="3429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038600" y="5522893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গর্ভাশয়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24581" name="Picture 5" descr="C:\Users\user\Pictures\carpel135086054732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143000"/>
            <a:ext cx="5715000" cy="3886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14400" y="50393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গর্ভাশয়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24582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143000"/>
            <a:ext cx="3276600" cy="39624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58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5638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ডিম্বক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609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নিষেক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/>
      <p:bldP spid="15" grpId="1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24175" y="262078"/>
            <a:ext cx="6096000" cy="743132"/>
            <a:chOff x="-23625" y="2886999"/>
            <a:chExt cx="6096000" cy="1318523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-23625" y="2988722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১০মি. </a:t>
              </a:r>
              <a:endParaRPr lang="en-US" sz="36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5105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 ও খ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5602" name="Picture 2" descr="C:\Users\user\Pictures\normal_BA_PR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2557462" cy="3860320"/>
          </a:xfrm>
          <a:prstGeom prst="rect">
            <a:avLst/>
          </a:prstGeom>
          <a:noFill/>
        </p:spPr>
      </p:pic>
      <p:pic>
        <p:nvPicPr>
          <p:cNvPr id="25603" name="Picture 3" descr="C:\Users\user\Pictures\Jackfruit-on-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24619"/>
            <a:ext cx="2819400" cy="35521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3962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4038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71700" y="279975"/>
            <a:ext cx="4800600" cy="8528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6626" name="Picture 2" descr="C:\Users\user\Pictures\140775528347acbed582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5429250" cy="30114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" y="4112568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A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নিষেকের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701" y="4660612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B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নিষেকের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582" y="5319356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29400" y="4191000"/>
            <a:ext cx="1828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বীজে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6629400" y="4876800"/>
            <a:ext cx="1828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6629400" y="5334000"/>
            <a:ext cx="1828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8"/>
          <p:cNvSpPr/>
          <p:nvPr/>
        </p:nvSpPr>
        <p:spPr>
          <a:xfrm>
            <a:off x="462674" y="394074"/>
            <a:ext cx="8218653" cy="16502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828800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গুপ্তবীজী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>
                <a:latin typeface="NikoshBAN" pitchFamily="2" charset="0"/>
                <a:cs typeface="NikoshBAN" pitchFamily="2" charset="0"/>
              </a:rPr>
              <a:t>ডিম্বক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Videos\4th content pic\cyc_rev_m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3505200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599"/>
            <a:ext cx="6096000" cy="685801"/>
            <a:chOff x="0" y="2599000"/>
            <a:chExt cx="6096000" cy="1386001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5990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38600" y="23622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5791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Cycas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ডিম্বক</a:t>
            </a:r>
            <a:endParaRPr lang="en-US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5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8"/>
          <p:cNvSpPr/>
          <p:nvPr/>
        </p:nvSpPr>
        <p:spPr>
          <a:xfrm>
            <a:off x="462674" y="394074"/>
            <a:ext cx="8218653" cy="16502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Videos\4th content pic\Cycas_Sago.palm.arp.750p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5781675" cy="41319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 rot="21300827">
            <a:off x="3383851" y="3546443"/>
            <a:ext cx="4572000" cy="2667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খাদিজা ইয়াসমিন, সহকারি অধ্যাপক, টিটিসি, ঢাকা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 রাকিবুল ইসলাম, সহকা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অধ্যাপক, টিটিসি, 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0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In Bangladesh 7 species in 3 genera occur in the eastern hilly regions. Of these 3 are threatened, 1 </a:t>
            </a:r>
            <a:r>
              <a:rPr lang="en-US" sz="2400" dirty="0" err="1"/>
              <a:t>cycas</a:t>
            </a:r>
            <a:r>
              <a:rPr lang="en-US" sz="2400" dirty="0"/>
              <a:t>, 2 </a:t>
            </a:r>
            <a:r>
              <a:rPr lang="en-US" sz="2400" dirty="0" err="1"/>
              <a:t>gnetum</a:t>
            </a:r>
            <a:r>
              <a:rPr lang="en-US" sz="2400" dirty="0"/>
              <a:t>. The main threats are habitat destruction and exploitation by local people for various uses. Different species of exotic pine (</a:t>
            </a:r>
            <a:r>
              <a:rPr lang="en-US" sz="2400" i="1" dirty="0" err="1"/>
              <a:t>Pinus</a:t>
            </a:r>
            <a:r>
              <a:rPr lang="en-US" sz="2400" i="1" dirty="0"/>
              <a:t> </a:t>
            </a:r>
            <a:r>
              <a:rPr lang="en-US" sz="2400" i="1" dirty="0" err="1"/>
              <a:t>carribeana</a:t>
            </a:r>
            <a:r>
              <a:rPr lang="en-US" sz="2400" dirty="0"/>
              <a:t>) are grown in the hilly regions and as ornamental plants in gardens. Exotic gymnosperms like </a:t>
            </a:r>
            <a:r>
              <a:rPr lang="en-US" sz="2400" i="1" dirty="0" err="1"/>
              <a:t>Pinus</a:t>
            </a:r>
            <a:r>
              <a:rPr lang="en-US" sz="2400" i="1" dirty="0"/>
              <a:t>, </a:t>
            </a:r>
            <a:r>
              <a:rPr lang="en-US" sz="2400" i="1" dirty="0" err="1"/>
              <a:t>Cycas</a:t>
            </a:r>
            <a:r>
              <a:rPr lang="en-US" sz="2400" i="1" dirty="0"/>
              <a:t>,</a:t>
            </a:r>
            <a:r>
              <a:rPr lang="en-US" sz="2400" dirty="0"/>
              <a:t> </a:t>
            </a:r>
            <a:r>
              <a:rPr lang="en-US" sz="2400" i="1" dirty="0"/>
              <a:t>Araucaria, </a:t>
            </a:r>
            <a:r>
              <a:rPr lang="en-US" sz="2400" i="1" dirty="0" err="1"/>
              <a:t>Cupressus,</a:t>
            </a:r>
            <a:r>
              <a:rPr lang="en-US" sz="2400" dirty="0" err="1"/>
              <a:t>and</a:t>
            </a:r>
            <a:r>
              <a:rPr lang="en-US" sz="2400" dirty="0"/>
              <a:t> </a:t>
            </a:r>
            <a:r>
              <a:rPr lang="en-US" sz="2400" i="1" dirty="0" err="1"/>
              <a:t>Thuja</a:t>
            </a:r>
            <a:r>
              <a:rPr lang="en-US" sz="2400" dirty="0"/>
              <a:t> are now well-adapted and are prized garden plants.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Pictures\cauliflower_head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965200" y="571500"/>
            <a:ext cx="7264400" cy="544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524000"/>
            <a:ext cx="441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0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381000"/>
            <a:ext cx="3252788" cy="685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400300" y="3973131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2493924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অধ্যায়-২য়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3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105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ফুলসহ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যাদের ফুল হয় তাদের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600" y="914400"/>
            <a:ext cx="8305800" cy="4191000"/>
            <a:chOff x="228600" y="457200"/>
            <a:chExt cx="8763000" cy="4711303"/>
          </a:xfrm>
        </p:grpSpPr>
        <p:pic>
          <p:nvPicPr>
            <p:cNvPr id="6146" name="Picture 2" descr="C:\Users\user\Pictures\1824082180_36e0ae69f8_z.jpg"/>
            <p:cNvPicPr>
              <a:picLocks noChangeAspect="1" noChangeArrowheads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>
              <a:off x="254000" y="2286000"/>
              <a:ext cx="3251200" cy="2819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47" name="Picture 3" descr="C:\Users\user\Pictures\3554353726_f9fbc0bd5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9463" y="2971800"/>
              <a:ext cx="2928937" cy="21967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48" name="Picture 4" descr="C:\Users\user\Pictures\bihosh_1246365714_1-kkk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457200"/>
              <a:ext cx="2895600" cy="2279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45" name="Picture 1" descr="C:\Users\user\Pictures\white_water_lily_bangladesh-national-flower.jpg"/>
            <p:cNvPicPr>
              <a:picLocks noChangeAspect="1" noChangeArrowheads="1"/>
            </p:cNvPicPr>
            <p:nvPr/>
          </p:nvPicPr>
          <p:blipFill>
            <a:blip r:embed="rId6">
              <a:lum bright="20000"/>
            </a:blip>
            <a:srcRect/>
            <a:stretch>
              <a:fillRect/>
            </a:stretch>
          </p:blipFill>
          <p:spPr bwMode="auto">
            <a:xfrm>
              <a:off x="2952750" y="457200"/>
              <a:ext cx="3676650" cy="2676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49" name="Picture 5" descr="C:\Users\user\Pictures\MangoImmatureFruit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9800" y="457200"/>
              <a:ext cx="2971800" cy="464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2819400" y="5562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228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Pictures\dsc_7460c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contrast="-10000"/>
          </a:blip>
          <a:srcRect/>
          <a:stretch>
            <a:fillRect/>
          </a:stretch>
        </p:blipFill>
        <p:spPr bwMode="auto">
          <a:xfrm>
            <a:off x="671914" y="685801"/>
            <a:ext cx="7800172" cy="5181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2209800"/>
            <a:ext cx="2794355" cy="775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228600"/>
            <a:ext cx="8686800" cy="55292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8001000" cy="386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C:\Users\user\Pictures\8521624005_6cf1c717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1828800"/>
            <a:ext cx="4572000" cy="3429000"/>
          </a:xfrm>
          <a:prstGeom prst="rect">
            <a:avLst/>
          </a:prstGeom>
          <a:noFill/>
        </p:spPr>
      </p:pic>
      <p:pic>
        <p:nvPicPr>
          <p:cNvPr id="1047" name="Picture 23" descr="C:\Users\user\Pictures\MangoImmatureFru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6632" y="1752600"/>
            <a:ext cx="3553968" cy="4038600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60960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3" name="Oval 12"/>
          <p:cNvSpPr/>
          <p:nvPr/>
        </p:nvSpPr>
        <p:spPr>
          <a:xfrm>
            <a:off x="2362200" y="152400"/>
            <a:ext cx="44196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1600200" y="1066800"/>
            <a:ext cx="23622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6019800"/>
            <a:ext cx="1676400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10200" y="1066800"/>
            <a:ext cx="23622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8600" y="2057399"/>
            <a:ext cx="4572000" cy="3505201"/>
            <a:chOff x="1295400" y="1524000"/>
            <a:chExt cx="6134122" cy="4757738"/>
          </a:xfrm>
        </p:grpSpPr>
        <p:pic>
          <p:nvPicPr>
            <p:cNvPr id="29" name="Picture 2" descr="C:\Users\user\Pictures\DIY-Home-Garden-Plant-2-Seeds-Cycad-Revoluta-Sago-Palm-Seeds-Popular-landscape-font-b-cyca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5400" y="1524000"/>
              <a:ext cx="6134122" cy="4757738"/>
            </a:xfrm>
            <a:prstGeom prst="rect">
              <a:avLst/>
            </a:prstGeom>
            <a:noFill/>
          </p:spPr>
        </p:pic>
        <p:pic>
          <p:nvPicPr>
            <p:cNvPr id="30" name="Picture 29" descr="C:\Users\user\Pictures\DIY-Home-Garden-Plant-2-Seeds-Cycad-Revoluta-Sago-Palm-Seeds-Popular-landscape-font-b-cycas.jpg"/>
            <p:cNvPicPr>
              <a:picLocks noChangeAspect="1" noChangeArrowheads="1"/>
            </p:cNvPicPr>
            <p:nvPr/>
          </p:nvPicPr>
          <p:blipFill>
            <a:blip r:embed="rId5"/>
            <a:srcRect l="27329" t="25626" r="31677" b="55155"/>
            <a:stretch>
              <a:fillRect/>
            </a:stretch>
          </p:blipFill>
          <p:spPr bwMode="auto">
            <a:xfrm>
              <a:off x="2667000" y="3200400"/>
              <a:ext cx="3048000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1" name="Picture 2" descr="C:\Users\user\Pictures\Cutting_A_Man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38187" y="2057400"/>
            <a:ext cx="3738514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609600" y="5562600"/>
            <a:ext cx="3657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সাইকাস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বীজনগ্ন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81600" y="5420380"/>
            <a:ext cx="36576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2" grpId="0" animBg="1"/>
      <p:bldP spid="16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user\Pictures\tiliwd2.jpg"/>
          <p:cNvPicPr>
            <a:picLocks noChangeAspect="1" noChangeArrowheads="1"/>
          </p:cNvPicPr>
          <p:nvPr/>
        </p:nvPicPr>
        <p:blipFill rotWithShape="1">
          <a:blip r:embed="rId3"/>
          <a:srcRect t="10909"/>
          <a:stretch/>
        </p:blipFill>
        <p:spPr bwMode="auto">
          <a:xfrm>
            <a:off x="3352800" y="1295400"/>
            <a:ext cx="5155164" cy="3733799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7036" y="233749"/>
            <a:ext cx="7086600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3" name="Picture 3" descr="C:\Users\user\Pictures\Jackfruit-on-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2590800" cy="3552181"/>
          </a:xfrm>
          <a:prstGeom prst="rect">
            <a:avLst/>
          </a:prstGeom>
          <a:noFill/>
        </p:spPr>
      </p:pic>
      <p:pic>
        <p:nvPicPr>
          <p:cNvPr id="25604" name="Picture 4" descr="C:\Users\user\Videos\4th content pic\Cyca-revolu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219200"/>
            <a:ext cx="2819400" cy="375828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144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562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1026" name="Picture 2" descr="C:\Users\user\Pictures\hdpe-pipes-250x2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1905000" cy="1845749"/>
          </a:xfrm>
          <a:prstGeom prst="rect">
            <a:avLst/>
          </a:prstGeom>
          <a:noFill/>
        </p:spPr>
      </p:pic>
      <p:sp>
        <p:nvSpPr>
          <p:cNvPr id="13" name="Curved Up Arrow 12"/>
          <p:cNvSpPr/>
          <p:nvPr/>
        </p:nvSpPr>
        <p:spPr>
          <a:xfrm>
            <a:off x="990600" y="3733800"/>
            <a:ext cx="3429000" cy="8077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48000" y="838200"/>
            <a:ext cx="3708164" cy="4151218"/>
            <a:chOff x="3048000" y="838200"/>
            <a:chExt cx="3708164" cy="4151218"/>
          </a:xfrm>
        </p:grpSpPr>
        <p:pic>
          <p:nvPicPr>
            <p:cNvPr id="25606" name="Picture 6" descr="C:\Users\user\Pictures\XylemPhloem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8000" y="838200"/>
              <a:ext cx="3708164" cy="4151218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3063235" y="1616722"/>
              <a:ext cx="11430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urved Up Arrow 10"/>
          <p:cNvSpPr/>
          <p:nvPr/>
        </p:nvSpPr>
        <p:spPr>
          <a:xfrm>
            <a:off x="914400" y="4267200"/>
            <a:ext cx="3886200" cy="5791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597179">
            <a:off x="4495800" y="2971800"/>
            <a:ext cx="39624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animBg="1"/>
      <p:bldP spid="13" grpId="1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5638800"/>
            <a:ext cx="4953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সাইকাস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মোচাকার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2743200" y="228600"/>
            <a:ext cx="3352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5" name="Picture 3" descr="C:\Users\user\Pictures\Cycas_Sago.palm.arp.750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990598"/>
            <a:ext cx="4267201" cy="3733801"/>
          </a:xfrm>
          <a:prstGeom prst="rect">
            <a:avLst/>
          </a:prstGeom>
          <a:noFill/>
        </p:spPr>
      </p:pic>
      <p:pic>
        <p:nvPicPr>
          <p:cNvPr id="23556" name="Picture 4" descr="C:\Users\user\Pictures\dsc_746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4027" y="954758"/>
            <a:ext cx="4371373" cy="369344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6106180"/>
            <a:ext cx="2895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ডিম্বক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বীজে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04800" y="5486400"/>
            <a:ext cx="8534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সাইকাস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পাইনাস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মোচাকার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স্ত্রীফুলের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ডিম্বক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নগ্ন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11" name="Picture 10" descr="Cycas_revoluta_fru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7026" y="990600"/>
            <a:ext cx="4288374" cy="3684153"/>
          </a:xfrm>
          <a:prstGeom prst="rect">
            <a:avLst/>
          </a:prstGeom>
        </p:spPr>
      </p:pic>
      <p:pic>
        <p:nvPicPr>
          <p:cNvPr id="12" name="Picture 11" descr="Cycas_revoluta_fruit.jpg"/>
          <p:cNvPicPr>
            <a:picLocks noChangeAspect="1"/>
          </p:cNvPicPr>
          <p:nvPr/>
        </p:nvPicPr>
        <p:blipFill>
          <a:blip r:embed="rId6"/>
          <a:srcRect l="32203" t="50752" r="57627" b="35407"/>
          <a:stretch>
            <a:fillRect/>
          </a:stretch>
        </p:blipFill>
        <p:spPr>
          <a:xfrm>
            <a:off x="5943600" y="2514600"/>
            <a:ext cx="1066800" cy="10668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17 C -0.02934 -0.00971 -0.0585 0.00255 -0.08715 0.01041 C -0.1 0.01874 -0.1125 0.02937 -0.12586 0.03307 C -0.13385 0.03747 -0.14149 0.04348 -0.1493 0.04741 C -0.17482 0.06083 -0.20104 0.06823 -0.22673 0.07933 C -0.23611 0.09205 -0.24652 0.09043 -0.25711 0.09644 C -0.26562 0.10107 -0.27465 0.11101 -0.28333 0.11101 " pathEditMode="relative" rAng="0" ptsTypes="ffffff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8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546</Words>
  <Application>Microsoft Office PowerPoint</Application>
  <PresentationFormat>On-screen Show (4:3)</PresentationFormat>
  <Paragraphs>92</Paragraphs>
  <Slides>17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406</cp:revision>
  <dcterms:created xsi:type="dcterms:W3CDTF">2006-08-16T00:00:00Z</dcterms:created>
  <dcterms:modified xsi:type="dcterms:W3CDTF">2016-08-10T05:11:53Z</dcterms:modified>
</cp:coreProperties>
</file>